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12" d="100"/>
          <a:sy n="112" d="100"/>
        </p:scale>
        <p:origin x="1506" y="-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'matraix analysis rolling sd'!$B$1:$J$1</c:f>
              <c:strCache>
                <c:ptCount val="9"/>
                <c:pt idx="0">
                  <c:v>SURJEK_FLOW_METER_1</c:v>
                </c:pt>
                <c:pt idx="1">
                  <c:v>SURJEK_FLOW_METER_2</c:v>
                </c:pt>
                <c:pt idx="2">
                  <c:v>ROTATIONAL_PUMP_RPM</c:v>
                </c:pt>
                <c:pt idx="3">
                  <c:v>SURJEK_PUMP_TORQUE</c:v>
                </c:pt>
                <c:pt idx="4">
                  <c:v>MAXIMUM_DAILY_PUMP_TORQUE</c:v>
                </c:pt>
                <c:pt idx="5">
                  <c:v>SURJEK_AMMONIA_FLOW_RATE</c:v>
                </c:pt>
                <c:pt idx="6">
                  <c:v>SURJEK_TUBE_PRESSURE</c:v>
                </c:pt>
                <c:pt idx="7">
                  <c:v>SURJEK_ESTIMATED_EFFICIENCY</c:v>
                </c:pt>
                <c:pt idx="8">
                  <c:v>PUMP FAILURE (1 or 0)</c:v>
                </c:pt>
              </c:strCache>
            </c:strRef>
          </c:cat>
          <c:val>
            <c:numRef>
              <c:f>'matraix analysis rolling sd'!$B$10:$I$10</c:f>
              <c:numCache>
                <c:formatCode>General</c:formatCode>
                <c:ptCount val="8"/>
                <c:pt idx="0">
                  <c:v>5.5960159170848157E-2</c:v>
                </c:pt>
                <c:pt idx="1">
                  <c:v>0.58160303506844169</c:v>
                </c:pt>
                <c:pt idx="2">
                  <c:v>6.7660431478169351E-3</c:v>
                </c:pt>
                <c:pt idx="3">
                  <c:v>0.36883767492409675</c:v>
                </c:pt>
                <c:pt idx="4">
                  <c:v>0.71387037996122571</c:v>
                </c:pt>
                <c:pt idx="5">
                  <c:v>0</c:v>
                </c:pt>
                <c:pt idx="6">
                  <c:v>-1.8095707444510639E-2</c:v>
                </c:pt>
                <c:pt idx="7">
                  <c:v>-8.2819708668511571E-2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43-4F5C-8700-E74E3C6735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79883344"/>
        <c:axId val="580657904"/>
      </c:barChart>
      <c:catAx>
        <c:axId val="5798833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0657904"/>
        <c:crosses val="autoZero"/>
        <c:auto val="1"/>
        <c:lblAlgn val="ctr"/>
        <c:lblOffset val="100"/>
        <c:noMultiLvlLbl val="0"/>
      </c:catAx>
      <c:valAx>
        <c:axId val="5806579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9883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24D50-E57D-4559-9C67-85FA55786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DEEA5B-D7B0-426C-B4FA-6DD3C31620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925FD-4858-48CE-A78A-195899704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714F7-1470-4172-BE9C-DED6226F6115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0BFBA-0E10-440D-82BB-4B04B9C34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472E7-0C52-4B5F-AE2F-54AB16A1B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8F040-35FD-4665-B15B-7D9526CA6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648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70E46-1AD8-4612-84C4-AB7488BCC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23DAA2-6CBF-41C8-A47E-CC906CDF6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00E6A-4126-43BC-9474-6B31F262B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714F7-1470-4172-BE9C-DED6226F6115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B379A-DBB8-42A4-A139-CEB29EAD0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22C8E-9804-464A-8221-4F050A470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8F040-35FD-4665-B15B-7D9526CA6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89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C7FAA4-4687-473E-A9DE-D3D99AC847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4D23BE-02FA-4AFF-B433-1885AFB4DF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DFCEC-534B-45E2-94B6-2F0E4A716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714F7-1470-4172-BE9C-DED6226F6115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121FD-489C-43CA-82D5-9C16D6960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BBD74-425A-4C10-BF8E-C19D8BFFD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8F040-35FD-4665-B15B-7D9526CA6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25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3FA81-2A40-4C72-A620-DA7529125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6C406-DBEB-472C-811B-63A9DB8FC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42B67-D913-4336-B69A-A99206C2F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714F7-1470-4172-BE9C-DED6226F6115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72F3D-5608-480C-80F8-A02429A82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4FCCF-BB5B-4525-B299-FDE852896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8F040-35FD-4665-B15B-7D9526CA6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02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922CB-9622-4203-86C5-D6CF1C38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B1F5C-81DE-4872-A135-95A5E0F9C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57B3A-B295-4EB8-A146-10189D681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714F7-1470-4172-BE9C-DED6226F6115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4821D-A373-4331-A77F-4F85C542B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D6183-28CD-4B12-9A31-F53E60104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8F040-35FD-4665-B15B-7D9526CA6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697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EB389-3C13-4752-BEB5-8C8B783A9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D6772-3C22-4E2B-88C9-8650468982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0BF15-FE6F-4434-8A89-2579D568B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5BB8A3-AACB-467E-B0C4-09E3C5122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714F7-1470-4172-BE9C-DED6226F6115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E627E1-046A-4324-8C76-F5C974542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B2DC89-0DD0-4431-8D31-D5A91C9F5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8F040-35FD-4665-B15B-7D9526CA6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014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C18CF-ABBF-41F9-B6A5-ED56C6E94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99AD23-E50C-43A6-9FB5-361732D4C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C4885B-674C-4F40-A717-BFDAC1FF09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8A1F85-09D8-49FD-A382-FA2AFE6A88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215A2B-F5F4-4654-8012-882D35681B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4DE28D-83EF-4B4E-874F-5E1E536CA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714F7-1470-4172-BE9C-DED6226F6115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17FDF2-CC34-46C8-952F-4E5B197F2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42D3FD-404B-426C-8982-69D4959C3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8F040-35FD-4665-B15B-7D9526CA6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119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951E2-5C2B-459A-9516-24D60D818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60288A-DCB3-4268-9C74-5CD8AED0A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714F7-1470-4172-BE9C-DED6226F6115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92ADB5-3CFB-4103-AB00-5E0BFD91C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97205-EB7D-4FED-8A03-4FB7ED82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8F040-35FD-4665-B15B-7D9526CA6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40ED56-FF2C-4F58-B12F-797428449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714F7-1470-4172-BE9C-DED6226F6115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DC31B8-BFD3-4ED6-9621-C9A671E0E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4667E8-C71A-4C2F-A066-AFE5F85F6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8F040-35FD-4665-B15B-7D9526CA6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070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681F2-25E7-4514-B6AD-B680FAD2D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186A4-2152-4F19-8A55-1882E2A8A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187839-9B0C-44FF-BA20-ADF2E7FAEF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DC40C4-9936-4BD1-95D2-51FCB9EEF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714F7-1470-4172-BE9C-DED6226F6115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0D6EF6-ABBC-4785-91B8-670E2E483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0A83DE-3C0E-40C5-9CDF-F53B0C449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8F040-35FD-4665-B15B-7D9526CA6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322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A2FA8-8C15-4447-848B-091C0B2B3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9733D2-BDF5-4C04-82B0-E895F353D4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EB13F2-E5D6-4344-82E3-07837928D0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088C3F-3AE2-44D4-A277-EFA528165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714F7-1470-4172-BE9C-DED6226F6115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73E7F0-3808-41FA-8515-5D89E9C4C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084FB1-47F7-46D6-97AC-8E0FA5590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8F040-35FD-4665-B15B-7D9526CA6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163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E1AFEE-F425-4607-8F6C-CC050B6D2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710A-275C-470A-8B7C-D656D8AE8A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88C5BE-DC78-48A3-9746-F228DFEBCB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714F7-1470-4172-BE9C-DED6226F6115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919D9-7BAC-4210-951E-44B4A17AE8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0181F-CFD6-4F4A-803C-1A92BDB73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8F040-35FD-4665-B15B-7D9526CA6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14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BBCA19-1F39-4D15-AB32-DF5B31A514CC}"/>
              </a:ext>
            </a:extLst>
          </p:cNvPr>
          <p:cNvSpPr txBox="1"/>
          <p:nvPr/>
        </p:nvSpPr>
        <p:spPr>
          <a:xfrm>
            <a:off x="1591156" y="196947"/>
            <a:ext cx="1222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+mj-lt"/>
              </a:rPr>
              <a:t>BoxPlots</a:t>
            </a:r>
            <a:endParaRPr lang="en-US" sz="2400" b="1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4B6BB5-1683-47D5-85DA-06C61EC36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4426"/>
            <a:ext cx="4761236" cy="3969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96BC9A-3D4E-4B3C-9147-96BD4D6CF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729" y="90991"/>
            <a:ext cx="4158476" cy="3379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B49A62-E800-43F8-B780-6628C67B3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900" y="3461705"/>
            <a:ext cx="4158476" cy="33815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D9F2104-4743-4848-B3E0-0CAD3CED4B8D}"/>
              </a:ext>
            </a:extLst>
          </p:cNvPr>
          <p:cNvCxnSpPr>
            <a:cxnSpLocks/>
          </p:cNvCxnSpPr>
          <p:nvPr/>
        </p:nvCxnSpPr>
        <p:spPr>
          <a:xfrm flipV="1">
            <a:off x="2624867" y="5023821"/>
            <a:ext cx="0" cy="5593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4AE1C70-3338-4186-94A4-65B4C27268E5}"/>
              </a:ext>
            </a:extLst>
          </p:cNvPr>
          <p:cNvCxnSpPr>
            <a:cxnSpLocks/>
          </p:cNvCxnSpPr>
          <p:nvPr/>
        </p:nvCxnSpPr>
        <p:spPr>
          <a:xfrm flipV="1">
            <a:off x="2379234" y="5023821"/>
            <a:ext cx="0" cy="5593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0B8954-3DCA-44C7-809A-29E7BF2F0C40}"/>
              </a:ext>
            </a:extLst>
          </p:cNvPr>
          <p:cNvCxnSpPr>
            <a:cxnSpLocks/>
          </p:cNvCxnSpPr>
          <p:nvPr/>
        </p:nvCxnSpPr>
        <p:spPr>
          <a:xfrm flipH="1">
            <a:off x="7521389" y="1955202"/>
            <a:ext cx="54684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361583-A11E-43EE-89C8-9D307EA79FAC}"/>
              </a:ext>
            </a:extLst>
          </p:cNvPr>
          <p:cNvCxnSpPr>
            <a:cxnSpLocks/>
          </p:cNvCxnSpPr>
          <p:nvPr/>
        </p:nvCxnSpPr>
        <p:spPr>
          <a:xfrm>
            <a:off x="6293224" y="2363993"/>
            <a:ext cx="53071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D2DD44-AA5A-4B75-95C9-0C40D1C12DD7}"/>
              </a:ext>
            </a:extLst>
          </p:cNvPr>
          <p:cNvCxnSpPr>
            <a:cxnSpLocks/>
          </p:cNvCxnSpPr>
          <p:nvPr/>
        </p:nvCxnSpPr>
        <p:spPr>
          <a:xfrm flipV="1">
            <a:off x="6293224" y="3098200"/>
            <a:ext cx="0" cy="4589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D158CB5-3696-40F6-9223-DEAB9A8451A6}"/>
              </a:ext>
            </a:extLst>
          </p:cNvPr>
          <p:cNvCxnSpPr>
            <a:cxnSpLocks/>
          </p:cNvCxnSpPr>
          <p:nvPr/>
        </p:nvCxnSpPr>
        <p:spPr>
          <a:xfrm flipV="1">
            <a:off x="6540653" y="3098201"/>
            <a:ext cx="0" cy="4589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E08273-AD67-4F7A-981A-FBAC25698E4B}"/>
              </a:ext>
            </a:extLst>
          </p:cNvPr>
          <p:cNvCxnSpPr>
            <a:cxnSpLocks/>
          </p:cNvCxnSpPr>
          <p:nvPr/>
        </p:nvCxnSpPr>
        <p:spPr>
          <a:xfrm flipV="1">
            <a:off x="6823936" y="3098199"/>
            <a:ext cx="0" cy="4589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609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511D6D1-E190-4334-8BFB-9F552AD8B7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787257"/>
              </p:ext>
            </p:extLst>
          </p:nvPr>
        </p:nvGraphicFramePr>
        <p:xfrm>
          <a:off x="181535" y="578407"/>
          <a:ext cx="5130800" cy="1152525"/>
        </p:xfrm>
        <a:graphic>
          <a:graphicData uri="http://schemas.openxmlformats.org/drawingml/2006/table">
            <a:tbl>
              <a:tblPr/>
              <a:tblGrid>
                <a:gridCol w="2641694">
                  <a:extLst>
                    <a:ext uri="{9D8B030D-6E8A-4147-A177-3AD203B41FA5}">
                      <a16:colId xmlns:a16="http://schemas.microsoft.com/office/drawing/2014/main" val="2265240894"/>
                    </a:ext>
                  </a:extLst>
                </a:gridCol>
                <a:gridCol w="2489106">
                  <a:extLst>
                    <a:ext uri="{9D8B030D-6E8A-4147-A177-3AD203B41FA5}">
                      <a16:colId xmlns:a16="http://schemas.microsoft.com/office/drawing/2014/main" val="2148809098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Regression Statistics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5835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Multiple 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0.839495868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9844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 Square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0.704753313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8497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Adjusted R Square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0.704321902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57257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Standard Error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0.058852916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97754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Observations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3518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1BFF442-FDDC-40B5-AB05-AC86F06C9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9988"/>
            <a:ext cx="8780930" cy="212463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67FAA7D-584E-4714-A823-9F8E903FD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288939"/>
              </p:ext>
            </p:extLst>
          </p:nvPr>
        </p:nvGraphicFramePr>
        <p:xfrm>
          <a:off x="181535" y="1897835"/>
          <a:ext cx="8568467" cy="2362019"/>
        </p:xfrm>
        <a:graphic>
          <a:graphicData uri="http://schemas.openxmlformats.org/drawingml/2006/table">
            <a:tbl>
              <a:tblPr/>
              <a:tblGrid>
                <a:gridCol w="1743874">
                  <a:extLst>
                    <a:ext uri="{9D8B030D-6E8A-4147-A177-3AD203B41FA5}">
                      <a16:colId xmlns:a16="http://schemas.microsoft.com/office/drawing/2014/main" val="3492045014"/>
                    </a:ext>
                  </a:extLst>
                </a:gridCol>
                <a:gridCol w="1162036">
                  <a:extLst>
                    <a:ext uri="{9D8B030D-6E8A-4147-A177-3AD203B41FA5}">
                      <a16:colId xmlns:a16="http://schemas.microsoft.com/office/drawing/2014/main" val="711255351"/>
                    </a:ext>
                  </a:extLst>
                </a:gridCol>
                <a:gridCol w="935915">
                  <a:extLst>
                    <a:ext uri="{9D8B030D-6E8A-4147-A177-3AD203B41FA5}">
                      <a16:colId xmlns:a16="http://schemas.microsoft.com/office/drawing/2014/main" val="1931368150"/>
                    </a:ext>
                  </a:extLst>
                </a:gridCol>
                <a:gridCol w="925158">
                  <a:extLst>
                    <a:ext uri="{9D8B030D-6E8A-4147-A177-3AD203B41FA5}">
                      <a16:colId xmlns:a16="http://schemas.microsoft.com/office/drawing/2014/main" val="3063170623"/>
                    </a:ext>
                  </a:extLst>
                </a:gridCol>
                <a:gridCol w="710004">
                  <a:extLst>
                    <a:ext uri="{9D8B030D-6E8A-4147-A177-3AD203B41FA5}">
                      <a16:colId xmlns:a16="http://schemas.microsoft.com/office/drawing/2014/main" val="986900854"/>
                    </a:ext>
                  </a:extLst>
                </a:gridCol>
                <a:gridCol w="774551">
                  <a:extLst>
                    <a:ext uri="{9D8B030D-6E8A-4147-A177-3AD203B41FA5}">
                      <a16:colId xmlns:a16="http://schemas.microsoft.com/office/drawing/2014/main" val="3105066602"/>
                    </a:ext>
                  </a:extLst>
                </a:gridCol>
                <a:gridCol w="841341">
                  <a:extLst>
                    <a:ext uri="{9D8B030D-6E8A-4147-A177-3AD203B41FA5}">
                      <a16:colId xmlns:a16="http://schemas.microsoft.com/office/drawing/2014/main" val="1470123104"/>
                    </a:ext>
                  </a:extLst>
                </a:gridCol>
                <a:gridCol w="737794">
                  <a:extLst>
                    <a:ext uri="{9D8B030D-6E8A-4147-A177-3AD203B41FA5}">
                      <a16:colId xmlns:a16="http://schemas.microsoft.com/office/drawing/2014/main" val="256349323"/>
                    </a:ext>
                  </a:extLst>
                </a:gridCol>
                <a:gridCol w="737794">
                  <a:extLst>
                    <a:ext uri="{9D8B030D-6E8A-4147-A177-3AD203B41FA5}">
                      <a16:colId xmlns:a16="http://schemas.microsoft.com/office/drawing/2014/main" val="3142699614"/>
                    </a:ext>
                  </a:extLst>
                </a:gridCol>
              </a:tblGrid>
              <a:tr h="247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Coefficients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Standard Error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 Stat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P-value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Lower 95%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Upper 95%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Lower 95.0%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Upper 95.0%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03416"/>
                  </a:ext>
                </a:extLst>
              </a:tr>
              <a:tr h="24786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Intercept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-0.01242589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0.001134772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-10.95012411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1.28111E-27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-0.014650493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-0.010201286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-0.014650493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-0.010201286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6146979"/>
                  </a:ext>
                </a:extLst>
              </a:tr>
              <a:tr h="24786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SURJEK_FLOW_METER_1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-0.001339183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0.00034951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-3.831597538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0.000128739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-0.002024362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-0.000654004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-0.002024362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-0.000654004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4830444"/>
                  </a:ext>
                </a:extLst>
              </a:tr>
              <a:tr h="13336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SURJEK_FLOW_METER_2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0.004853287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0.000120391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40.31268599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0.004617273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0.005089301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0.004617273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0.005089301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5614088"/>
                  </a:ext>
                </a:extLst>
              </a:tr>
              <a:tr h="24786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ROTATIONAL_PUMP_RPM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-0.006787063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0.000246907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-27.48834042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6.1603E-156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-0.007271099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-0.006303027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-0.007271099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-0.006303027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8051283"/>
                  </a:ext>
                </a:extLst>
              </a:tr>
              <a:tr h="13336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SURJEK_PUMP_TORQUE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0.000166164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4.94808E-05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3.358148418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0.00079002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6.91618E-05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0.000263166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6.91618E-05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0.000263166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144739"/>
                  </a:ext>
                </a:extLst>
              </a:tr>
              <a:tr h="24786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MAXIMUM_DAILY_PUMP_TORQUE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0.003485786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0.000105034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33.18721834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3.2039E-220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0.003279877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0.003691694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0.003279877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0.003691694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4595343"/>
                  </a:ext>
                </a:extLst>
              </a:tr>
              <a:tr h="24786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SURJEK_AMMONIA_FLOW_RATE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65535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#NUM!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2286907"/>
                  </a:ext>
                </a:extLst>
              </a:tr>
              <a:tr h="24786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SURJEK_TUBE_PRESSURE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0.000179806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0.000487749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0.368645038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#NUM!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-0.000776375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0.001135988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-0.000776375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0.001135988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7778817"/>
                  </a:ext>
                </a:extLst>
              </a:tr>
              <a:tr h="24786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SURJEK_ESTIMATED_EFFICIENCY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0.005117018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0.002858914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1.789846574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0.073533824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-0.00048759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0.010721625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-0.00048759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0.010721625</a:t>
                      </a:r>
                    </a:p>
                  </a:txBody>
                  <a:tcPr marL="5788" marR="5788" marT="57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14894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25686BC-887C-488C-8901-F0ECC615A2C1}"/>
              </a:ext>
            </a:extLst>
          </p:cNvPr>
          <p:cNvSpPr txBox="1"/>
          <p:nvPr/>
        </p:nvSpPr>
        <p:spPr>
          <a:xfrm>
            <a:off x="1152033" y="121941"/>
            <a:ext cx="2086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Regression Equation</a:t>
            </a:r>
          </a:p>
        </p:txBody>
      </p:sp>
    </p:spTree>
    <p:extLst>
      <p:ext uri="{BB962C8B-B14F-4D97-AF65-F5344CB8AC3E}">
        <p14:creationId xmlns:p14="http://schemas.microsoft.com/office/powerpoint/2010/main" val="2964754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C127BB-616B-472C-B812-A129C19ED1BA}"/>
              </a:ext>
            </a:extLst>
          </p:cNvPr>
          <p:cNvSpPr txBox="1"/>
          <p:nvPr/>
        </p:nvSpPr>
        <p:spPr>
          <a:xfrm>
            <a:off x="2601798" y="126497"/>
            <a:ext cx="30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+mj-lt"/>
              </a:rPr>
              <a:t>Outerlier</a:t>
            </a:r>
            <a:r>
              <a:rPr lang="en-US" b="1" dirty="0">
                <a:latin typeface="+mj-lt"/>
              </a:rPr>
              <a:t> Removed Comparison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61AAFB7-FC47-43B7-AA92-6A43D2DA7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50" y="951610"/>
            <a:ext cx="1870482" cy="1362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C05290C-44D7-4C48-9A1F-BFD2538CE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87" y="2352809"/>
            <a:ext cx="1868145" cy="1362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EEF87AE-03D3-4EE4-A17B-4FC4FD56F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350" y="3792490"/>
            <a:ext cx="1850380" cy="13627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DAB646C-7D6F-4581-8064-3B3479BFD84C}"/>
              </a:ext>
            </a:extLst>
          </p:cNvPr>
          <p:cNvSpPr/>
          <p:nvPr/>
        </p:nvSpPr>
        <p:spPr>
          <a:xfrm>
            <a:off x="208840" y="572793"/>
            <a:ext cx="1761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SURJEK_FLOW_METER_1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888381A-9232-4125-92E6-AC2FF3591C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4266" y="928311"/>
            <a:ext cx="1870482" cy="13653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61E1B19-EA6E-4951-9D9E-1AB152AA8E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4266" y="2350185"/>
            <a:ext cx="1870072" cy="13653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CE0C50C-0D81-4F21-A0F6-746F7F1119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8999" y="3772059"/>
            <a:ext cx="1850381" cy="13653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1BE45D8-A40C-4FF4-98F3-8C090C390C8E}"/>
              </a:ext>
            </a:extLst>
          </p:cNvPr>
          <p:cNvSpPr/>
          <p:nvPr/>
        </p:nvSpPr>
        <p:spPr>
          <a:xfrm>
            <a:off x="2234266" y="574348"/>
            <a:ext cx="1761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SURJEK_FLOW_METER_2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ADCF433-DA2B-41E8-9B86-988A3D052A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6098" y="941037"/>
            <a:ext cx="1820843" cy="13526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CB73147-80F6-46D1-B0C5-680231F66B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30194" y="2329919"/>
            <a:ext cx="1820843" cy="13526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D0A79AD-828A-44BE-8C35-CDEBFA7131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06542" y="3759595"/>
            <a:ext cx="1868145" cy="13526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CB27214F-A1BD-4F7D-8C80-466A0511AB07}"/>
              </a:ext>
            </a:extLst>
          </p:cNvPr>
          <p:cNvSpPr/>
          <p:nvPr/>
        </p:nvSpPr>
        <p:spPr>
          <a:xfrm>
            <a:off x="4195648" y="611323"/>
            <a:ext cx="18156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ROTATIONAL_PUMP_RPM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030D4FF-2CB6-4E88-895C-C4345EC473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59752" y="928311"/>
            <a:ext cx="1868145" cy="13418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D49406A-0875-4FB0-A7A8-347D7A513E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83496" y="2314327"/>
            <a:ext cx="1820656" cy="13418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97B45E5-5E9C-4A3A-8D44-B12C0A7AA5F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81247" y="3725395"/>
            <a:ext cx="1822905" cy="13262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F8B71908-4831-455A-B094-342B0768E5E6}"/>
              </a:ext>
            </a:extLst>
          </p:cNvPr>
          <p:cNvSpPr/>
          <p:nvPr/>
        </p:nvSpPr>
        <p:spPr>
          <a:xfrm>
            <a:off x="6210956" y="572792"/>
            <a:ext cx="17225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SURJEK_PUMP_TORQUE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34BB969-C4A1-483D-8614-DCE99EB209A4}"/>
              </a:ext>
            </a:extLst>
          </p:cNvPr>
          <p:cNvCxnSpPr>
            <a:cxnSpLocks/>
          </p:cNvCxnSpPr>
          <p:nvPr/>
        </p:nvCxnSpPr>
        <p:spPr>
          <a:xfrm flipV="1">
            <a:off x="1341498" y="5155206"/>
            <a:ext cx="0" cy="5593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5A8DEFE-324F-4199-BD3E-235E49C20917}"/>
              </a:ext>
            </a:extLst>
          </p:cNvPr>
          <p:cNvCxnSpPr>
            <a:cxnSpLocks/>
          </p:cNvCxnSpPr>
          <p:nvPr/>
        </p:nvCxnSpPr>
        <p:spPr>
          <a:xfrm flipV="1">
            <a:off x="5223688" y="5155206"/>
            <a:ext cx="0" cy="5593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0D4CA0-B354-4313-804C-F67F10234EC8}"/>
              </a:ext>
            </a:extLst>
          </p:cNvPr>
          <p:cNvCxnSpPr>
            <a:cxnSpLocks/>
          </p:cNvCxnSpPr>
          <p:nvPr/>
        </p:nvCxnSpPr>
        <p:spPr>
          <a:xfrm flipV="1">
            <a:off x="3117599" y="5155206"/>
            <a:ext cx="0" cy="5593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0C0F07F-1AEE-4BD4-BA64-E687097E3251}"/>
              </a:ext>
            </a:extLst>
          </p:cNvPr>
          <p:cNvCxnSpPr>
            <a:cxnSpLocks/>
          </p:cNvCxnSpPr>
          <p:nvPr/>
        </p:nvCxnSpPr>
        <p:spPr>
          <a:xfrm flipV="1">
            <a:off x="7226403" y="5200030"/>
            <a:ext cx="0" cy="5593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6170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28C17A-2E40-410D-9CAC-75F4B85CD6DC}"/>
              </a:ext>
            </a:extLst>
          </p:cNvPr>
          <p:cNvSpPr txBox="1"/>
          <p:nvPr/>
        </p:nvSpPr>
        <p:spPr>
          <a:xfrm>
            <a:off x="2601798" y="126497"/>
            <a:ext cx="305192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+mj-lt"/>
              </a:rPr>
              <a:t>Outerlier</a:t>
            </a:r>
            <a:r>
              <a:rPr lang="en-US" b="1" dirty="0">
                <a:latin typeface="+mj-lt"/>
              </a:rPr>
              <a:t> Removed Comparison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2369E2-AD10-458D-9964-D1440C693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69" y="1024292"/>
            <a:ext cx="1889411" cy="1512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9BADEC-CB6D-4CCD-80A7-864B96D5F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69" y="2620250"/>
            <a:ext cx="1889411" cy="15098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B5E509-4C37-4506-9144-2E6D1F378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868" y="4189161"/>
            <a:ext cx="1889411" cy="15098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7F8447-C8A5-4548-A882-4EC16BCB4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3786" y="1027174"/>
            <a:ext cx="1889411" cy="15098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4EBBDD-09CF-4B28-97D2-0C21420273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3785" y="2620250"/>
            <a:ext cx="1889411" cy="15098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19C043-FD06-47DD-83EE-90EF447EF8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3785" y="4213326"/>
            <a:ext cx="1889410" cy="15098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C8BFA2-4811-497A-9B33-5BFCDEC299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4703" y="1019300"/>
            <a:ext cx="1889410" cy="15177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59FB63-166D-45F4-9AE2-D4C183849D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4703" y="2620250"/>
            <a:ext cx="1889410" cy="15283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487D31-4DEA-4F92-99CD-ACB5C916F0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94701" y="4231838"/>
            <a:ext cx="1889410" cy="15177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7EA4FD8-45D3-4288-8EAE-CFD940F353A3}"/>
              </a:ext>
            </a:extLst>
          </p:cNvPr>
          <p:cNvSpPr/>
          <p:nvPr/>
        </p:nvSpPr>
        <p:spPr>
          <a:xfrm>
            <a:off x="551307" y="700706"/>
            <a:ext cx="23905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MAXIMUM_DAILY_PUMP_TORQUE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739644-719C-4E98-92A6-06B15B208EBA}"/>
              </a:ext>
            </a:extLst>
          </p:cNvPr>
          <p:cNvSpPr/>
          <p:nvPr/>
        </p:nvSpPr>
        <p:spPr>
          <a:xfrm>
            <a:off x="3033785" y="708580"/>
            <a:ext cx="17669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SURJEK_TUBE_PRESSURE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FA0FA0F-F7C3-4A9E-9DBB-20B3EACC0851}"/>
              </a:ext>
            </a:extLst>
          </p:cNvPr>
          <p:cNvSpPr/>
          <p:nvPr/>
        </p:nvSpPr>
        <p:spPr>
          <a:xfrm>
            <a:off x="5181854" y="700706"/>
            <a:ext cx="22155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SURJEK_ESTIMATED_EFFICIENCY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ED83C73-D292-4AD6-A23D-D614EE687A7F}"/>
              </a:ext>
            </a:extLst>
          </p:cNvPr>
          <p:cNvCxnSpPr>
            <a:cxnSpLocks/>
          </p:cNvCxnSpPr>
          <p:nvPr/>
        </p:nvCxnSpPr>
        <p:spPr>
          <a:xfrm flipV="1">
            <a:off x="1646299" y="5749598"/>
            <a:ext cx="0" cy="5593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535018-9D56-4AB1-9741-7BF49215DD9B}"/>
              </a:ext>
            </a:extLst>
          </p:cNvPr>
          <p:cNvCxnSpPr>
            <a:cxnSpLocks/>
          </p:cNvCxnSpPr>
          <p:nvPr/>
        </p:nvCxnSpPr>
        <p:spPr>
          <a:xfrm flipV="1">
            <a:off x="6298509" y="5749598"/>
            <a:ext cx="0" cy="5593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800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6C82050-3B53-4C3C-BE3A-312053080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05" y="302138"/>
            <a:ext cx="8708990" cy="582908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ADD0DEA-9F00-4D95-B051-477DDF5E170A}"/>
              </a:ext>
            </a:extLst>
          </p:cNvPr>
          <p:cNvCxnSpPr>
            <a:cxnSpLocks/>
          </p:cNvCxnSpPr>
          <p:nvPr/>
        </p:nvCxnSpPr>
        <p:spPr>
          <a:xfrm>
            <a:off x="3521850" y="803377"/>
            <a:ext cx="7542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AEFDFFC-18FC-4912-B33A-3651E5192CBB}"/>
              </a:ext>
            </a:extLst>
          </p:cNvPr>
          <p:cNvCxnSpPr>
            <a:cxnSpLocks/>
          </p:cNvCxnSpPr>
          <p:nvPr/>
        </p:nvCxnSpPr>
        <p:spPr>
          <a:xfrm>
            <a:off x="454826" y="951294"/>
            <a:ext cx="7542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90131A4-974F-4590-BD79-DC5A4BCD616D}"/>
              </a:ext>
            </a:extLst>
          </p:cNvPr>
          <p:cNvCxnSpPr>
            <a:cxnSpLocks/>
          </p:cNvCxnSpPr>
          <p:nvPr/>
        </p:nvCxnSpPr>
        <p:spPr>
          <a:xfrm>
            <a:off x="454827" y="1109597"/>
            <a:ext cx="7542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C1F7CE0-D75A-46F2-B53F-419E4C06D5C2}"/>
              </a:ext>
            </a:extLst>
          </p:cNvPr>
          <p:cNvCxnSpPr>
            <a:cxnSpLocks/>
          </p:cNvCxnSpPr>
          <p:nvPr/>
        </p:nvCxnSpPr>
        <p:spPr>
          <a:xfrm>
            <a:off x="454825" y="803377"/>
            <a:ext cx="7542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332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0B03DE-010C-454E-A018-CF7754293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06" y="670777"/>
            <a:ext cx="8626388" cy="5516446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1E715A2-5B3D-4932-AFE3-2A43DAEF7751}"/>
              </a:ext>
            </a:extLst>
          </p:cNvPr>
          <p:cNvCxnSpPr>
            <a:cxnSpLocks/>
          </p:cNvCxnSpPr>
          <p:nvPr/>
        </p:nvCxnSpPr>
        <p:spPr>
          <a:xfrm>
            <a:off x="142593" y="5757032"/>
            <a:ext cx="7542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89878E-8933-4407-94D7-38E01056E120}"/>
              </a:ext>
            </a:extLst>
          </p:cNvPr>
          <p:cNvCxnSpPr>
            <a:cxnSpLocks/>
          </p:cNvCxnSpPr>
          <p:nvPr/>
        </p:nvCxnSpPr>
        <p:spPr>
          <a:xfrm>
            <a:off x="142593" y="5441081"/>
            <a:ext cx="7542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9088DDA-DF6A-407D-A67B-0C5420456A1E}"/>
              </a:ext>
            </a:extLst>
          </p:cNvPr>
          <p:cNvCxnSpPr>
            <a:cxnSpLocks/>
          </p:cNvCxnSpPr>
          <p:nvPr/>
        </p:nvCxnSpPr>
        <p:spPr>
          <a:xfrm flipH="1">
            <a:off x="7649737" y="5441081"/>
            <a:ext cx="62622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079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821D1B-0543-431E-9865-56FB9CAD1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95" y="135887"/>
            <a:ext cx="8180875" cy="633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79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D25C08-A1E7-433A-8CDF-F38162D2A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78" y="680224"/>
            <a:ext cx="7740843" cy="5805633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B9374B8-234C-47D4-9E06-551F8CFEFBD9}"/>
              </a:ext>
            </a:extLst>
          </p:cNvPr>
          <p:cNvCxnSpPr>
            <a:cxnSpLocks/>
          </p:cNvCxnSpPr>
          <p:nvPr/>
        </p:nvCxnSpPr>
        <p:spPr>
          <a:xfrm>
            <a:off x="1157354" y="5433646"/>
            <a:ext cx="7542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93CE501-1BD1-4AEC-BAE5-B784DAD54537}"/>
              </a:ext>
            </a:extLst>
          </p:cNvPr>
          <p:cNvCxnSpPr>
            <a:cxnSpLocks/>
          </p:cNvCxnSpPr>
          <p:nvPr/>
        </p:nvCxnSpPr>
        <p:spPr>
          <a:xfrm>
            <a:off x="1157354" y="5712427"/>
            <a:ext cx="7542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6384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17F5DAC-A6B3-4283-88D5-5772CCFAEC7E}"/>
              </a:ext>
            </a:extLst>
          </p:cNvPr>
          <p:cNvSpPr/>
          <p:nvPr/>
        </p:nvSpPr>
        <p:spPr>
          <a:xfrm>
            <a:off x="1286285" y="1536455"/>
            <a:ext cx="3137013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SURJEK_FLOW_METER_1</a:t>
            </a:r>
          </a:p>
          <a:p>
            <a:pPr>
              <a:lnSpc>
                <a:spcPct val="150000"/>
              </a:lnSpc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SURJEK_FLOW_METER_2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ROTATIONAL_PUMP_RPM</a:t>
            </a:r>
          </a:p>
          <a:p>
            <a:pPr>
              <a:lnSpc>
                <a:spcPct val="150000"/>
              </a:lnSpc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SURJEK_PUMP_TORQUE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MAXIMUM_DAILY_PUMP_TORQUE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SURJEK_ESTIMATED_EFFICIENCY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625B69-0A91-4195-813C-6F76729FABFF}"/>
              </a:ext>
            </a:extLst>
          </p:cNvPr>
          <p:cNvSpPr txBox="1"/>
          <p:nvPr/>
        </p:nvSpPr>
        <p:spPr>
          <a:xfrm>
            <a:off x="1310809" y="1062283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BoxPlots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70F44-9652-4DC6-BF93-4202C7475E76}"/>
              </a:ext>
            </a:extLst>
          </p:cNvPr>
          <p:cNvSpPr txBox="1"/>
          <p:nvPr/>
        </p:nvSpPr>
        <p:spPr>
          <a:xfrm>
            <a:off x="5521280" y="1093060"/>
            <a:ext cx="15686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Time Plots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372FAA-2AFD-4DAB-96FE-89CCB90B8279}"/>
              </a:ext>
            </a:extLst>
          </p:cNvPr>
          <p:cNvSpPr txBox="1"/>
          <p:nvPr/>
        </p:nvSpPr>
        <p:spPr>
          <a:xfrm>
            <a:off x="1310809" y="3815064"/>
            <a:ext cx="20901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Rolling STDEV Plots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5B4FEC-06FE-433B-B72A-ED9D2C617518}"/>
              </a:ext>
            </a:extLst>
          </p:cNvPr>
          <p:cNvSpPr txBox="1"/>
          <p:nvPr/>
        </p:nvSpPr>
        <p:spPr>
          <a:xfrm>
            <a:off x="2221127" y="354720"/>
            <a:ext cx="4404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 related to pump failure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5EEF35-7E1C-44D6-AEDC-B358FB2FAA41}"/>
              </a:ext>
            </a:extLst>
          </p:cNvPr>
          <p:cNvSpPr/>
          <p:nvPr/>
        </p:nvSpPr>
        <p:spPr>
          <a:xfrm>
            <a:off x="5194759" y="1436339"/>
            <a:ext cx="3137013" cy="19926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SURJEK_FLOW_METER_1</a:t>
            </a:r>
          </a:p>
          <a:p>
            <a:pPr>
              <a:lnSpc>
                <a:spcPct val="150000"/>
              </a:lnSpc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SURJEK_FLOW_METER_2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ROTATIONAL_PUMP_RPM</a:t>
            </a:r>
          </a:p>
          <a:p>
            <a:pPr>
              <a:lnSpc>
                <a:spcPct val="150000"/>
              </a:lnSpc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SURJEK_PUMP_TORQUE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MAXIMUM_DAILY_PUMP_TORQUE</a:t>
            </a:r>
          </a:p>
          <a:p>
            <a:pPr>
              <a:lnSpc>
                <a:spcPct val="150000"/>
              </a:lnSpc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ADA145-E967-4F87-A60A-7C06148EB722}"/>
              </a:ext>
            </a:extLst>
          </p:cNvPr>
          <p:cNvSpPr/>
          <p:nvPr/>
        </p:nvSpPr>
        <p:spPr>
          <a:xfrm>
            <a:off x="1403799" y="4443874"/>
            <a:ext cx="2460930" cy="10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SURJEK_FLOW_METER_2</a:t>
            </a:r>
          </a:p>
          <a:p>
            <a:pPr>
              <a:lnSpc>
                <a:spcPct val="150000"/>
              </a:lnSpc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SURJEK_PUMP_TORQUE</a:t>
            </a:r>
          </a:p>
          <a:p>
            <a:pPr>
              <a:lnSpc>
                <a:spcPct val="150000"/>
              </a:lnSpc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532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752A58C-C2C9-4F42-91A7-DF5BE09CD1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549297"/>
              </p:ext>
            </p:extLst>
          </p:nvPr>
        </p:nvGraphicFramePr>
        <p:xfrm>
          <a:off x="516367" y="582491"/>
          <a:ext cx="8023841" cy="982907"/>
        </p:xfrm>
        <a:graphic>
          <a:graphicData uri="http://schemas.openxmlformats.org/drawingml/2006/table">
            <a:tbl>
              <a:tblPr/>
              <a:tblGrid>
                <a:gridCol w="1035335">
                  <a:extLst>
                    <a:ext uri="{9D8B030D-6E8A-4147-A177-3AD203B41FA5}">
                      <a16:colId xmlns:a16="http://schemas.microsoft.com/office/drawing/2014/main" val="2491541661"/>
                    </a:ext>
                  </a:extLst>
                </a:gridCol>
                <a:gridCol w="768751">
                  <a:extLst>
                    <a:ext uri="{9D8B030D-6E8A-4147-A177-3AD203B41FA5}">
                      <a16:colId xmlns:a16="http://schemas.microsoft.com/office/drawing/2014/main" val="3368956750"/>
                    </a:ext>
                  </a:extLst>
                </a:gridCol>
                <a:gridCol w="768751">
                  <a:extLst>
                    <a:ext uri="{9D8B030D-6E8A-4147-A177-3AD203B41FA5}">
                      <a16:colId xmlns:a16="http://schemas.microsoft.com/office/drawing/2014/main" val="1073155114"/>
                    </a:ext>
                  </a:extLst>
                </a:gridCol>
                <a:gridCol w="818348">
                  <a:extLst>
                    <a:ext uri="{9D8B030D-6E8A-4147-A177-3AD203B41FA5}">
                      <a16:colId xmlns:a16="http://schemas.microsoft.com/office/drawing/2014/main" val="925234882"/>
                    </a:ext>
                  </a:extLst>
                </a:gridCol>
                <a:gridCol w="762552">
                  <a:extLst>
                    <a:ext uri="{9D8B030D-6E8A-4147-A177-3AD203B41FA5}">
                      <a16:colId xmlns:a16="http://schemas.microsoft.com/office/drawing/2014/main" val="2785201316"/>
                    </a:ext>
                  </a:extLst>
                </a:gridCol>
                <a:gridCol w="1084931">
                  <a:extLst>
                    <a:ext uri="{9D8B030D-6E8A-4147-A177-3AD203B41FA5}">
                      <a16:colId xmlns:a16="http://schemas.microsoft.com/office/drawing/2014/main" val="2374210754"/>
                    </a:ext>
                  </a:extLst>
                </a:gridCol>
                <a:gridCol w="1010534">
                  <a:extLst>
                    <a:ext uri="{9D8B030D-6E8A-4147-A177-3AD203B41FA5}">
                      <a16:colId xmlns:a16="http://schemas.microsoft.com/office/drawing/2014/main" val="408722136"/>
                    </a:ext>
                  </a:extLst>
                </a:gridCol>
                <a:gridCol w="776501">
                  <a:extLst>
                    <a:ext uri="{9D8B030D-6E8A-4147-A177-3AD203B41FA5}">
                      <a16:colId xmlns:a16="http://schemas.microsoft.com/office/drawing/2014/main" val="2560827558"/>
                    </a:ext>
                  </a:extLst>
                </a:gridCol>
                <a:gridCol w="998138">
                  <a:extLst>
                    <a:ext uri="{9D8B030D-6E8A-4147-A177-3AD203B41FA5}">
                      <a16:colId xmlns:a16="http://schemas.microsoft.com/office/drawing/2014/main" val="1952931982"/>
                    </a:ext>
                  </a:extLst>
                </a:gridCol>
              </a:tblGrid>
              <a:tr h="5450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98" marR="4198" marT="41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SURJEK_FLOW_METER_1</a:t>
                      </a:r>
                    </a:p>
                  </a:txBody>
                  <a:tcPr marL="4198" marR="4198" marT="41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SURJEK_FLOW_METER_2</a:t>
                      </a:r>
                    </a:p>
                  </a:txBody>
                  <a:tcPr marL="4198" marR="4198" marT="41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ROTATIONAL_PUMP_RPM</a:t>
                      </a:r>
                    </a:p>
                  </a:txBody>
                  <a:tcPr marL="4198" marR="4198" marT="41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SURJEK_PUMP_TORQUE</a:t>
                      </a:r>
                    </a:p>
                  </a:txBody>
                  <a:tcPr marL="4198" marR="4198" marT="41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MAXIMUM_DAILY_PUMP_TORQUE</a:t>
                      </a:r>
                    </a:p>
                  </a:txBody>
                  <a:tcPr marL="4198" marR="4198" marT="41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SURJEK_AMMONIA_FLOW_RATE</a:t>
                      </a:r>
                    </a:p>
                  </a:txBody>
                  <a:tcPr marL="4198" marR="4198" marT="41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SURJEK_TUBE_PRESSURE</a:t>
                      </a:r>
                    </a:p>
                  </a:txBody>
                  <a:tcPr marL="4198" marR="4198" marT="41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SURJEK_ESTIMATED_EFFICIENCY</a:t>
                      </a:r>
                    </a:p>
                  </a:txBody>
                  <a:tcPr marL="4198" marR="4198" marT="41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287776"/>
                  </a:ext>
                </a:extLst>
              </a:tr>
              <a:tr h="43783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PUMP FAILURE (1 or 0)</a:t>
                      </a:r>
                    </a:p>
                  </a:txBody>
                  <a:tcPr marL="4198" marR="4198" marT="41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0.494104004</a:t>
                      </a:r>
                    </a:p>
                  </a:txBody>
                  <a:tcPr marL="4198" marR="4198" marT="41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0.326739806</a:t>
                      </a:r>
                    </a:p>
                  </a:txBody>
                  <a:tcPr marL="4198" marR="4198" marT="41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0.4173841</a:t>
                      </a:r>
                    </a:p>
                  </a:txBody>
                  <a:tcPr marL="4198" marR="4198" marT="41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0.452760536</a:t>
                      </a:r>
                    </a:p>
                  </a:txBody>
                  <a:tcPr marL="4198" marR="4198" marT="41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0.107466793</a:t>
                      </a:r>
                    </a:p>
                  </a:txBody>
                  <a:tcPr marL="4198" marR="4198" marT="41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9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#DIV/0!</a:t>
                      </a:r>
                    </a:p>
                  </a:txBody>
                  <a:tcPr marL="4198" marR="4198" marT="41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0.00996646</a:t>
                      </a:r>
                    </a:p>
                  </a:txBody>
                  <a:tcPr marL="4198" marR="4198" marT="41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74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0.027142782</a:t>
                      </a:r>
                    </a:p>
                  </a:txBody>
                  <a:tcPr marL="4198" marR="4198" marT="41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7B6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42533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78D3447-332F-4987-A365-D22789BC2EEC}"/>
              </a:ext>
            </a:extLst>
          </p:cNvPr>
          <p:cNvSpPr txBox="1"/>
          <p:nvPr/>
        </p:nvSpPr>
        <p:spPr>
          <a:xfrm>
            <a:off x="3406392" y="160774"/>
            <a:ext cx="1938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Correlation matrix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B4D1DEC-2F0C-494C-8DE9-2C2D16D22986}"/>
              </a:ext>
            </a:extLst>
          </p:cNvPr>
          <p:cNvCxnSpPr>
            <a:cxnSpLocks/>
          </p:cNvCxnSpPr>
          <p:nvPr/>
        </p:nvCxnSpPr>
        <p:spPr>
          <a:xfrm flipV="1">
            <a:off x="1910981" y="1617784"/>
            <a:ext cx="0" cy="3994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C4E9E2-D19B-49C1-89C4-757C4BCDE91F}"/>
              </a:ext>
            </a:extLst>
          </p:cNvPr>
          <p:cNvCxnSpPr>
            <a:cxnSpLocks/>
          </p:cNvCxnSpPr>
          <p:nvPr/>
        </p:nvCxnSpPr>
        <p:spPr>
          <a:xfrm flipV="1">
            <a:off x="2696428" y="1617784"/>
            <a:ext cx="0" cy="3994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3418BD-A8B9-42F7-82C1-05631289E133}"/>
              </a:ext>
            </a:extLst>
          </p:cNvPr>
          <p:cNvCxnSpPr>
            <a:cxnSpLocks/>
          </p:cNvCxnSpPr>
          <p:nvPr/>
        </p:nvCxnSpPr>
        <p:spPr>
          <a:xfrm flipV="1">
            <a:off x="3530440" y="1617784"/>
            <a:ext cx="0" cy="3994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EAB6B2-1382-4AF6-A3B5-E4AD59323C93}"/>
              </a:ext>
            </a:extLst>
          </p:cNvPr>
          <p:cNvCxnSpPr>
            <a:cxnSpLocks/>
          </p:cNvCxnSpPr>
          <p:nvPr/>
        </p:nvCxnSpPr>
        <p:spPr>
          <a:xfrm flipV="1">
            <a:off x="4294115" y="1617784"/>
            <a:ext cx="0" cy="3994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6E230B8-AA47-4A8C-A960-AB1B53EF2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310660"/>
              </p:ext>
            </p:extLst>
          </p:nvPr>
        </p:nvGraphicFramePr>
        <p:xfrm>
          <a:off x="376908" y="2476243"/>
          <a:ext cx="8023840" cy="751700"/>
        </p:xfrm>
        <a:graphic>
          <a:graphicData uri="http://schemas.openxmlformats.org/drawingml/2006/table">
            <a:tbl>
              <a:tblPr/>
              <a:tblGrid>
                <a:gridCol w="925666">
                  <a:extLst>
                    <a:ext uri="{9D8B030D-6E8A-4147-A177-3AD203B41FA5}">
                      <a16:colId xmlns:a16="http://schemas.microsoft.com/office/drawing/2014/main" val="1989244842"/>
                    </a:ext>
                  </a:extLst>
                </a:gridCol>
                <a:gridCol w="900270">
                  <a:extLst>
                    <a:ext uri="{9D8B030D-6E8A-4147-A177-3AD203B41FA5}">
                      <a16:colId xmlns:a16="http://schemas.microsoft.com/office/drawing/2014/main" val="400335670"/>
                    </a:ext>
                  </a:extLst>
                </a:gridCol>
                <a:gridCol w="738660">
                  <a:extLst>
                    <a:ext uri="{9D8B030D-6E8A-4147-A177-3AD203B41FA5}">
                      <a16:colId xmlns:a16="http://schemas.microsoft.com/office/drawing/2014/main" val="2812065621"/>
                    </a:ext>
                  </a:extLst>
                </a:gridCol>
                <a:gridCol w="727113">
                  <a:extLst>
                    <a:ext uri="{9D8B030D-6E8A-4147-A177-3AD203B41FA5}">
                      <a16:colId xmlns:a16="http://schemas.microsoft.com/office/drawing/2014/main" val="2576462274"/>
                    </a:ext>
                  </a:extLst>
                </a:gridCol>
                <a:gridCol w="881349">
                  <a:extLst>
                    <a:ext uri="{9D8B030D-6E8A-4147-A177-3AD203B41FA5}">
                      <a16:colId xmlns:a16="http://schemas.microsoft.com/office/drawing/2014/main" val="3081275858"/>
                    </a:ext>
                  </a:extLst>
                </a:gridCol>
                <a:gridCol w="1013552">
                  <a:extLst>
                    <a:ext uri="{9D8B030D-6E8A-4147-A177-3AD203B41FA5}">
                      <a16:colId xmlns:a16="http://schemas.microsoft.com/office/drawing/2014/main" val="12747203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81566733"/>
                    </a:ext>
                  </a:extLst>
                </a:gridCol>
                <a:gridCol w="991518">
                  <a:extLst>
                    <a:ext uri="{9D8B030D-6E8A-4147-A177-3AD203B41FA5}">
                      <a16:colId xmlns:a16="http://schemas.microsoft.com/office/drawing/2014/main" val="4163594311"/>
                    </a:ext>
                  </a:extLst>
                </a:gridCol>
                <a:gridCol w="931312">
                  <a:extLst>
                    <a:ext uri="{9D8B030D-6E8A-4147-A177-3AD203B41FA5}">
                      <a16:colId xmlns:a16="http://schemas.microsoft.com/office/drawing/2014/main" val="761636287"/>
                    </a:ext>
                  </a:extLst>
                </a:gridCol>
              </a:tblGrid>
              <a:tr h="404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SURJEK_FLOW_METER_1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SURJEK_FLOW_METER_2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ROTATIONAL_PUMP_RPM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SURJEK_PUMP_TORQUE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MAXIMUM_DAILY_PUMP_TORQUE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SURJEK_AMMONIA_FLOW_RATE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SURJEK_TUBE_PRESSURE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SURJEK_ESTIMATED_EFFICIENCY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038073"/>
                  </a:ext>
                </a:extLst>
              </a:tr>
              <a:tr h="347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PUMP FAILURE (1 or 0)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0.05596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B1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0.581603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D8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0.006766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A2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0.368838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0.71387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F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#DIV/0!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9B7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-0.08282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87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04760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A1565EC-F142-4337-9BD5-ADF52ED1DB6D}"/>
              </a:ext>
            </a:extLst>
          </p:cNvPr>
          <p:cNvSpPr txBox="1"/>
          <p:nvPr/>
        </p:nvSpPr>
        <p:spPr>
          <a:xfrm>
            <a:off x="2962772" y="2072418"/>
            <a:ext cx="275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Matrix  Analysis Rolling SD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12CF9B7-2FAD-45B8-851B-822B806254B6}"/>
              </a:ext>
            </a:extLst>
          </p:cNvPr>
          <p:cNvCxnSpPr>
            <a:cxnSpLocks/>
          </p:cNvCxnSpPr>
          <p:nvPr/>
        </p:nvCxnSpPr>
        <p:spPr>
          <a:xfrm flipV="1">
            <a:off x="2592225" y="3251972"/>
            <a:ext cx="0" cy="3994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B39683-EB33-47D1-BEE6-E6A401F1049D}"/>
              </a:ext>
            </a:extLst>
          </p:cNvPr>
          <p:cNvCxnSpPr>
            <a:cxnSpLocks/>
          </p:cNvCxnSpPr>
          <p:nvPr/>
        </p:nvCxnSpPr>
        <p:spPr>
          <a:xfrm flipV="1">
            <a:off x="4312169" y="3251972"/>
            <a:ext cx="0" cy="3994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4ADF5B-EEBE-44AF-8D62-7A40186627C6}"/>
              </a:ext>
            </a:extLst>
          </p:cNvPr>
          <p:cNvCxnSpPr>
            <a:cxnSpLocks/>
          </p:cNvCxnSpPr>
          <p:nvPr/>
        </p:nvCxnSpPr>
        <p:spPr>
          <a:xfrm flipV="1">
            <a:off x="5095940" y="3251972"/>
            <a:ext cx="0" cy="3994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3D932ED5-0A7C-4CA8-97D4-2775357FD7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0106905"/>
              </p:ext>
            </p:extLst>
          </p:nvPr>
        </p:nvGraphicFramePr>
        <p:xfrm>
          <a:off x="1617590" y="3686981"/>
          <a:ext cx="5353051" cy="28623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33518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469</Words>
  <Application>Microsoft Office PowerPoint</Application>
  <PresentationFormat>On-screen Show (4:3)</PresentationFormat>
  <Paragraphs>167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xiangning bu</dc:creator>
  <cp:lastModifiedBy>Windows User</cp:lastModifiedBy>
  <cp:revision>26</cp:revision>
  <dcterms:created xsi:type="dcterms:W3CDTF">2020-05-21T14:39:54Z</dcterms:created>
  <dcterms:modified xsi:type="dcterms:W3CDTF">2021-01-11T16:22:36Z</dcterms:modified>
</cp:coreProperties>
</file>